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2"/>
  </p:notesMasterIdLst>
  <p:handoutMasterIdLst>
    <p:handoutMasterId r:id="rId13"/>
  </p:handoutMasterIdLst>
  <p:sldIdLst>
    <p:sldId id="311" r:id="rId2"/>
    <p:sldId id="396" r:id="rId3"/>
    <p:sldId id="397" r:id="rId4"/>
    <p:sldId id="390" r:id="rId5"/>
    <p:sldId id="391" r:id="rId6"/>
    <p:sldId id="392" r:id="rId7"/>
    <p:sldId id="395" r:id="rId8"/>
    <p:sldId id="393" r:id="rId9"/>
    <p:sldId id="394" r:id="rId10"/>
    <p:sldId id="398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tuff" id="{8E53E1C6-519F-447C-985A-CDCDCFD7BB08}">
          <p14:sldIdLst>
            <p14:sldId id="311"/>
            <p14:sldId id="396"/>
            <p14:sldId id="397"/>
            <p14:sldId id="390"/>
            <p14:sldId id="391"/>
            <p14:sldId id="392"/>
            <p14:sldId id="395"/>
            <p14:sldId id="393"/>
            <p14:sldId id="394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en R. Barrett" initials="SRB" lastIdx="3" clrIdx="0"/>
  <p:cmAuthor id="1" name="epage" initials="ep" lastIdx="13" clrIdx="1"/>
  <p:cmAuthor id="2" name="Randi Spatz" initials="R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3" autoAdjust="0"/>
    <p:restoredTop sz="70343" autoAdjust="0"/>
  </p:normalViewPr>
  <p:slideViewPr>
    <p:cSldViewPr>
      <p:cViewPr varScale="1">
        <p:scale>
          <a:sx n="60" d="100"/>
          <a:sy n="60" d="100"/>
        </p:scale>
        <p:origin x="17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382" cy="469744"/>
          </a:xfrm>
          <a:prstGeom prst="rect">
            <a:avLst/>
          </a:prstGeom>
        </p:spPr>
        <p:txBody>
          <a:bodyPr vert="horz" lIns="92465" tIns="46233" rIns="92465" bIns="462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6" y="1"/>
            <a:ext cx="3078382" cy="469744"/>
          </a:xfrm>
          <a:prstGeom prst="rect">
            <a:avLst/>
          </a:prstGeom>
        </p:spPr>
        <p:txBody>
          <a:bodyPr vert="horz" lIns="92465" tIns="46233" rIns="92465" bIns="46233" rtlCol="0"/>
          <a:lstStyle>
            <a:lvl1pPr algn="r">
              <a:defRPr sz="1200"/>
            </a:lvl1pPr>
          </a:lstStyle>
          <a:p>
            <a:fld id="{B6E93F26-165D-4EF9-81FE-5EF590A8A7A6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129"/>
            <a:ext cx="3078382" cy="469744"/>
          </a:xfrm>
          <a:prstGeom prst="rect">
            <a:avLst/>
          </a:prstGeom>
        </p:spPr>
        <p:txBody>
          <a:bodyPr vert="horz" lIns="92465" tIns="46233" rIns="92465" bIns="462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6" y="8917129"/>
            <a:ext cx="3078382" cy="469744"/>
          </a:xfrm>
          <a:prstGeom prst="rect">
            <a:avLst/>
          </a:prstGeom>
        </p:spPr>
        <p:txBody>
          <a:bodyPr vert="horz" lIns="92465" tIns="46233" rIns="92465" bIns="46233" rtlCol="0" anchor="b"/>
          <a:lstStyle>
            <a:lvl1pPr algn="r">
              <a:defRPr sz="1200"/>
            </a:lvl1pPr>
          </a:lstStyle>
          <a:p>
            <a:fld id="{074856F3-E834-4F15-8467-B8406DF87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4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2" tIns="47112" rIns="94222" bIns="47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2" tIns="47112" rIns="94222" bIns="47112" rtlCol="0"/>
          <a:lstStyle>
            <a:lvl1pPr algn="r">
              <a:defRPr sz="1200"/>
            </a:lvl1pPr>
          </a:lstStyle>
          <a:p>
            <a:fld id="{0D18F0E4-1571-44BE-B96F-CD11FBB60CB3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2" tIns="47112" rIns="94222" bIns="471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22" tIns="47112" rIns="94222" bIns="471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22" tIns="47112" rIns="94222" bIns="47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22" tIns="47112" rIns="94222" bIns="47112" rtlCol="0" anchor="b"/>
          <a:lstStyle>
            <a:lvl1pPr algn="r">
              <a:defRPr sz="1200"/>
            </a:lvl1pPr>
          </a:lstStyle>
          <a:p>
            <a:fld id="{7783DD9E-EC07-4543-A5C6-D2E0530ACC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2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3DD9E-EC07-4543-A5C6-D2E0530ACC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9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3DD9E-EC07-4543-A5C6-D2E0530ACC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7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6858000" y="274638"/>
            <a:ext cx="1828800" cy="627856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1143000" y="274639"/>
            <a:ext cx="5562600" cy="62785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03592" cy="5486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03592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8225" y="-54"/>
            <a:ext cx="8102665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9800" y="2452688"/>
            <a:ext cx="6400800" cy="13716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small" baseline="0"/>
            </a:lvl1pPr>
            <a:extLst/>
          </a:lstStyle>
          <a:p>
            <a:r>
              <a:rPr kumimoji="0" lang="en-US" dirty="0"/>
              <a:t>Insert 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22208" y="4267200"/>
            <a:ext cx="6400800" cy="366712"/>
          </a:xfrm>
        </p:spPr>
        <p:txBody>
          <a:bodyPr anchor="t" anchorCtr="0"/>
          <a:lstStyle>
            <a:lvl1pPr marL="18288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>
                <a:solidFill>
                  <a:schemeClr val="bg2">
                    <a:lumMod val="7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Insert Presenter’s Name Here</a:t>
            </a:r>
          </a:p>
        </p:txBody>
      </p:sp>
      <p:sp>
        <p:nvSpPr>
          <p:cNvPr id="11" name="Oval 10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0" y="4876800"/>
            <a:ext cx="9144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melio-log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57200"/>
            <a:ext cx="3651995" cy="103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Gray HKMP Tech Logo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91400" y="5943600"/>
            <a:ext cx="1600200" cy="4119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457249">
            <a:off x="7206318" y="5705817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36699"/>
                </a:solidFill>
                <a:latin typeface="Verdana" pitchFamily="34" charset="0"/>
              </a:rPr>
              <a:t>by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6350169"/>
            <a:ext cx="1828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130 West 42</a:t>
            </a:r>
            <a:r>
              <a:rPr lang="en-US" sz="9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Street, 23</a:t>
            </a:r>
            <a:r>
              <a:rPr lang="en-US" sz="900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Floor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New York, New York 10036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212.533.2727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</a:rPr>
              <a:t>   |  www.hkmpt.com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133600"/>
            <a:ext cx="7620000" cy="4419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066800"/>
            <a:ext cx="2457896" cy="35814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427613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3813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1062338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669280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3813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1435608" y="1447800"/>
            <a:ext cx="7498080" cy="5105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800600"/>
            <a:ext cx="9525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ounded Rectangle 13"/>
          <p:cNvSpPr/>
          <p:nvPr/>
        </p:nvSpPr>
        <p:spPr>
          <a:xfrm>
            <a:off x="1066800" y="71120"/>
            <a:ext cx="7975600" cy="6685280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0"/>
            <a:ext cx="740359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143000"/>
            <a:ext cx="7403592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13" name="Picture 12" descr="amelio-logo.t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200000">
            <a:off x="-369959" y="5668110"/>
            <a:ext cx="1570070" cy="44464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Oval 17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HKMPTech_all text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200000">
            <a:off x="12720" y="5653880"/>
            <a:ext cx="1547812" cy="1460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6200000">
            <a:off x="547300" y="64147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36699"/>
                </a:solidFill>
                <a:latin typeface="Verdana" pitchFamily="34" charset="0"/>
              </a:rPr>
              <a:t>by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tx1">
              <a:lumMod val="85000"/>
              <a:lumOff val="15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222208" y="4267200"/>
            <a:ext cx="6400800" cy="2209800"/>
          </a:xfrm>
        </p:spPr>
        <p:txBody>
          <a:bodyPr anchor="t" anchorCtr="0"/>
          <a:lstStyle>
            <a:lvl1pPr marL="18288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>
                <a:solidFill>
                  <a:schemeClr val="bg2">
                    <a:lumMod val="75000"/>
                  </a:schemeClr>
                </a:solidFill>
                <a:latin typeface="Helvetica" pitchFamily="34" charset="0"/>
                <a:cs typeface="Tahoma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z="1400" dirty="0">
                <a:latin typeface="Arial Narrow" pitchFamily="34" charset="0"/>
              </a:rPr>
              <a:t>Presented By:</a:t>
            </a:r>
          </a:p>
          <a:p>
            <a:pPr marL="36576" lvl="0">
              <a:buClr>
                <a:schemeClr val="tx1"/>
              </a:buClr>
            </a:pPr>
            <a:r>
              <a:rPr lang="en-US" sz="1800" dirty="0">
                <a:solidFill>
                  <a:srgbClr val="C25504"/>
                </a:solidFill>
                <a:cs typeface="+mn-cs"/>
              </a:rPr>
              <a:t>Randi Spatz</a:t>
            </a:r>
          </a:p>
          <a:p>
            <a:pPr marL="36576" lvl="0">
              <a:buClr>
                <a:schemeClr val="tx1"/>
              </a:buClr>
            </a:pPr>
            <a:r>
              <a:rPr lang="en-US" sz="1800" dirty="0">
                <a:solidFill>
                  <a:srgbClr val="C25504"/>
                </a:solidFill>
                <a:cs typeface="+mn-cs"/>
              </a:rPr>
              <a:t>Director, Business Development</a:t>
            </a:r>
          </a:p>
          <a:p>
            <a:pPr marL="36576" lvl="0">
              <a:buClr>
                <a:schemeClr val="tx1"/>
              </a:buClr>
            </a:pPr>
            <a:endParaRPr lang="en-US" sz="1800" dirty="0">
              <a:solidFill>
                <a:srgbClr val="C25504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438400"/>
            <a:ext cx="64008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</a:rPr>
              <a:t>Power Index</a:t>
            </a:r>
            <a:endParaRPr lang="en-US" sz="2000" b="0" dirty="0"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826A27-A372-478E-BDE9-BBFE69C2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071428"/>
              </p:ext>
            </p:extLst>
          </p:nvPr>
        </p:nvGraphicFramePr>
        <p:xfrm>
          <a:off x="1295400" y="2286000"/>
          <a:ext cx="75438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7198560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80418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06764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23844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4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Engagement Letters are sent out in a timely manner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Your Engagement Letter generation process is well defined and easy to manage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Your letters can easily be tailored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3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Your letters can easily be sent to clients for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9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Once sent out for signature, you can easily track when the signed Engagement Letter has been sent 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6333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E9FF695-E657-41FB-8208-081783BB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Engagement Letters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992E3-77B4-4F5C-B1DF-65CC2DBA0657}"/>
              </a:ext>
            </a:extLst>
          </p:cNvPr>
          <p:cNvSpPr txBox="1"/>
          <p:nvPr/>
        </p:nvSpPr>
        <p:spPr>
          <a:xfrm>
            <a:off x="1420368" y="1027331"/>
            <a:ext cx="740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Engagement Letters serve as our statement of work.  They set our client’s expectations and outline our cost and the value we provide. </a:t>
            </a:r>
          </a:p>
        </p:txBody>
      </p:sp>
    </p:spTree>
    <p:extLst>
      <p:ext uri="{BB962C8B-B14F-4D97-AF65-F5344CB8AC3E}">
        <p14:creationId xmlns:p14="http://schemas.microsoft.com/office/powerpoint/2010/main" val="31551531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59B207-B42A-48FB-B2BE-949FB666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761825"/>
              </p:ext>
            </p:extLst>
          </p:nvPr>
        </p:nvGraphicFramePr>
        <p:xfrm>
          <a:off x="1435608" y="2133600"/>
          <a:ext cx="74041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4100">
                  <a:extLst>
                    <a:ext uri="{9D8B030D-6E8A-4147-A177-3AD203B41FA5}">
                      <a16:colId xmlns:a16="http://schemas.microsoft.com/office/drawing/2014/main" val="2113053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Amelio takes the disjointed, people dependent processes and siloed out technologies common to </a:t>
                      </a:r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audit, tax, engagement letter, on-boarding and client acceptance more automated, integrated, compliant and relevant to </a:t>
                      </a:r>
                      <a:r>
                        <a:rPr kumimoji="0"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firm.</a:t>
                      </a:r>
                      <a:endParaRPr kumimoji="0"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39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Our experiences have led us to compile our Power Index for 7 Areas of Value that consistently affect our clients and the Accounting industry.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1175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2293D41-2642-4B51-9879-E91DC3BA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AMELIO POWER INDEX</a:t>
            </a:r>
          </a:p>
        </p:txBody>
      </p:sp>
    </p:spTree>
    <p:extLst>
      <p:ext uri="{BB962C8B-B14F-4D97-AF65-F5344CB8AC3E}">
        <p14:creationId xmlns:p14="http://schemas.microsoft.com/office/powerpoint/2010/main" val="19621500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3775973-144C-4B06-95CE-4117812FA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720273"/>
              </p:ext>
            </p:extLst>
          </p:nvPr>
        </p:nvGraphicFramePr>
        <p:xfrm>
          <a:off x="1435100" y="1905000"/>
          <a:ext cx="7404100" cy="300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4100">
                  <a:extLst>
                    <a:ext uri="{9D8B030D-6E8A-4147-A177-3AD203B41FA5}">
                      <a16:colId xmlns:a16="http://schemas.microsoft.com/office/drawing/2014/main" val="4247095399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dirty="0"/>
                        <a:t>AMELIO’S 7 KEY AREAS OF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974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/>
                        <a:t>Tracking and Visibility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5984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/>
                        <a:t>Workflow and Assignment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2563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/>
                        <a:t>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17946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/>
                        <a:t>Integration and Redundancy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10876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/>
                        <a:t>Audit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64313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/>
                        <a:t>Tax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233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/>
                        <a:t>Engagement Letters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53075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0875F48-49F2-44C9-8C55-B10B68E1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28600"/>
            <a:ext cx="7403592" cy="1143000"/>
          </a:xfrm>
        </p:spPr>
        <p:txBody>
          <a:bodyPr/>
          <a:lstStyle/>
          <a:p>
            <a:r>
              <a:rPr lang="en-US" dirty="0"/>
              <a:t>The 7 Areas of Value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A6378-67D2-49AB-8736-14F4F3DC088A}"/>
              </a:ext>
            </a:extLst>
          </p:cNvPr>
          <p:cNvSpPr txBox="1"/>
          <p:nvPr/>
        </p:nvSpPr>
        <p:spPr>
          <a:xfrm>
            <a:off x="1435100" y="5334000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your firm “Fully Powered” in all areas at a 3? </a:t>
            </a:r>
          </a:p>
          <a:p>
            <a:pPr algn="ctr"/>
            <a:r>
              <a:rPr lang="en-US" dirty="0"/>
              <a:t>Take our 5 - 10 minute assessment to see.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812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826A27-A372-478E-BDE9-BBFE69C2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860284"/>
              </p:ext>
            </p:extLst>
          </p:nvPr>
        </p:nvGraphicFramePr>
        <p:xfrm>
          <a:off x="1295400" y="228600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7198560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80418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06764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23844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4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System in place for assigning and tracking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 know exactly what work I need to get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Staff members know what they need to get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3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work is easily seen from all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7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My pipeline is clearly visible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9016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E9FF695-E657-41FB-8208-081783BB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and Visibility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992E3-77B4-4F5C-B1DF-65CC2DBA0657}"/>
              </a:ext>
            </a:extLst>
          </p:cNvPr>
          <p:cNvSpPr txBox="1"/>
          <p:nvPr/>
        </p:nvSpPr>
        <p:spPr>
          <a:xfrm>
            <a:off x="1420368" y="1027331"/>
            <a:ext cx="740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all want to know where engagements are without having to micromanage. </a:t>
            </a:r>
          </a:p>
        </p:txBody>
      </p:sp>
    </p:spTree>
    <p:extLst>
      <p:ext uri="{BB962C8B-B14F-4D97-AF65-F5344CB8AC3E}">
        <p14:creationId xmlns:p14="http://schemas.microsoft.com/office/powerpoint/2010/main" val="9260509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826A27-A372-478E-BDE9-BBFE69C2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846660"/>
              </p:ext>
            </p:extLst>
          </p:nvPr>
        </p:nvGraphicFramePr>
        <p:xfrm>
          <a:off x="1295400" y="2286000"/>
          <a:ext cx="75438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7198560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80418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06764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23844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4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Business processes are documented, adaptable and capture the way work is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Changes can easily be made, pushed down and communicated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My workload is clearly visible with all the necessary information needed to complete my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3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My to do list is relevant to my responsibilities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9016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E9FF695-E657-41FB-8208-081783BB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Workflow and Assignments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992E3-77B4-4F5C-B1DF-65CC2DBA0657}"/>
              </a:ext>
            </a:extLst>
          </p:cNvPr>
          <p:cNvSpPr txBox="1"/>
          <p:nvPr/>
        </p:nvSpPr>
        <p:spPr>
          <a:xfrm>
            <a:off x="1420368" y="1027331"/>
            <a:ext cx="740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Defining, communicating and managing your firm’s process isn’t always easy. </a:t>
            </a:r>
          </a:p>
        </p:txBody>
      </p:sp>
    </p:spTree>
    <p:extLst>
      <p:ext uri="{BB962C8B-B14F-4D97-AF65-F5344CB8AC3E}">
        <p14:creationId xmlns:p14="http://schemas.microsoft.com/office/powerpoint/2010/main" val="12935624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826A27-A372-478E-BDE9-BBFE69C2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779464"/>
              </p:ext>
            </p:extLst>
          </p:nvPr>
        </p:nvGraphicFramePr>
        <p:xfrm>
          <a:off x="1295400" y="2286000"/>
          <a:ext cx="7543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7198560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80418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06764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23844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4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Staff has access to necessary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Reports can easily be generated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is in real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3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can easily be manipulated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9016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E9FF695-E657-41FB-8208-081783BB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992E3-77B4-4F5C-B1DF-65CC2DBA0657}"/>
              </a:ext>
            </a:extLst>
          </p:cNvPr>
          <p:cNvSpPr txBox="1"/>
          <p:nvPr/>
        </p:nvSpPr>
        <p:spPr>
          <a:xfrm>
            <a:off x="1420368" y="1027331"/>
            <a:ext cx="740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rely on the data we collect to refine our processes, find out where bottlenecks are and grow our business.</a:t>
            </a:r>
          </a:p>
        </p:txBody>
      </p:sp>
    </p:spTree>
    <p:extLst>
      <p:ext uri="{BB962C8B-B14F-4D97-AF65-F5344CB8AC3E}">
        <p14:creationId xmlns:p14="http://schemas.microsoft.com/office/powerpoint/2010/main" val="39894000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826A27-A372-478E-BDE9-BBFE69C2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684254"/>
              </p:ext>
            </p:extLst>
          </p:nvPr>
        </p:nvGraphicFramePr>
        <p:xfrm>
          <a:off x="1295400" y="2286000"/>
          <a:ext cx="7543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7198560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80418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06764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23844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4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The same information is being entered into several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Systems are always in sync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Teams and departments are working in tandem, not silos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3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The ability to integrate systems is flexible and manageable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9016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E9FF695-E657-41FB-8208-081783BB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Integration and Redundancy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992E3-77B4-4F5C-B1DF-65CC2DBA0657}"/>
              </a:ext>
            </a:extLst>
          </p:cNvPr>
          <p:cNvSpPr txBox="1"/>
          <p:nvPr/>
        </p:nvSpPr>
        <p:spPr>
          <a:xfrm>
            <a:off x="1420368" y="1027331"/>
            <a:ext cx="7403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our systems can’t communicate, our staff can’t communicate, and we lose efficiency.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29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826A27-A372-478E-BDE9-BBFE69C2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501045"/>
              </p:ext>
            </p:extLst>
          </p:nvPr>
        </p:nvGraphicFramePr>
        <p:xfrm>
          <a:off x="1295400" y="2286000"/>
          <a:ext cx="75438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7198560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80418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06764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23844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4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Your workflow and methodology are in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Your firm’s unique methodology is being fully captured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Your firm’s methodology is integrated and can be tailored to fit your firm’s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3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Your full process, from Engagement Acceptance to lockdown and archive is captured and integrated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23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Workflow is logic driven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740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Documents can easily be tracked and gathered from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6123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E9FF695-E657-41FB-8208-081783BB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992E3-77B4-4F5C-B1DF-65CC2DBA0657}"/>
              </a:ext>
            </a:extLst>
          </p:cNvPr>
          <p:cNvSpPr txBox="1"/>
          <p:nvPr/>
        </p:nvSpPr>
        <p:spPr>
          <a:xfrm>
            <a:off x="1420368" y="1027331"/>
            <a:ext cx="740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Audit workflow is dynamic and usually requires concurrent processes to meet up at key milestones within the process. </a:t>
            </a:r>
          </a:p>
        </p:txBody>
      </p:sp>
    </p:spTree>
    <p:extLst>
      <p:ext uri="{BB962C8B-B14F-4D97-AF65-F5344CB8AC3E}">
        <p14:creationId xmlns:p14="http://schemas.microsoft.com/office/powerpoint/2010/main" val="41119108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826A27-A372-478E-BDE9-BBFE69C27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435507"/>
              </p:ext>
            </p:extLst>
          </p:nvPr>
        </p:nvGraphicFramePr>
        <p:xfrm>
          <a:off x="1295400" y="2286000"/>
          <a:ext cx="75438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7198560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80418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06764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23844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4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Deadlines are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71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Tax returns are never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The hand off between audit and tax is smooth and defined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3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Workflow is logic driven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9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Your workflow can easily adapt and scale from a routine tax return to a complex tack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6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Client documents can easily be gathered and tracked from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34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You have control over your 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990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E9FF695-E657-41FB-8208-081783BB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992E3-77B4-4F5C-B1DF-65CC2DBA0657}"/>
              </a:ext>
            </a:extLst>
          </p:cNvPr>
          <p:cNvSpPr txBox="1"/>
          <p:nvPr/>
        </p:nvSpPr>
        <p:spPr>
          <a:xfrm>
            <a:off x="1420368" y="1027331"/>
            <a:ext cx="740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Being able to track tax returns is crucial to your firm’s success.  </a:t>
            </a:r>
          </a:p>
        </p:txBody>
      </p:sp>
    </p:spTree>
    <p:extLst>
      <p:ext uri="{BB962C8B-B14F-4D97-AF65-F5344CB8AC3E}">
        <p14:creationId xmlns:p14="http://schemas.microsoft.com/office/powerpoint/2010/main" val="1150253444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melio Palette">
      <a:dk1>
        <a:sysClr val="windowText" lastClr="000000"/>
      </a:dk1>
      <a:lt1>
        <a:sysClr val="window" lastClr="FFFFFF"/>
      </a:lt1>
      <a:dk2>
        <a:srgbClr val="065218"/>
      </a:dk2>
      <a:lt2>
        <a:srgbClr val="7F7F7F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HKMP Tech Standard Fonts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14223</TotalTime>
  <Words>592</Words>
  <Application>Microsoft Office PowerPoint</Application>
  <PresentationFormat>On-screen Show (4:3)</PresentationFormat>
  <Paragraphs>93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Narrow</vt:lpstr>
      <vt:lpstr>Calibri</vt:lpstr>
      <vt:lpstr>Georgia</vt:lpstr>
      <vt:lpstr>Helvetica</vt:lpstr>
      <vt:lpstr>Verdana</vt:lpstr>
      <vt:lpstr>Wingdings 2</vt:lpstr>
      <vt:lpstr>Solstice</vt:lpstr>
      <vt:lpstr>Power Index</vt:lpstr>
      <vt:lpstr>AMELIO POWER INDEX</vt:lpstr>
      <vt:lpstr>The 7 Areas of Value</vt:lpstr>
      <vt:lpstr>Tracking and Visibility</vt:lpstr>
      <vt:lpstr>Workflow and Assignments</vt:lpstr>
      <vt:lpstr>Reporting</vt:lpstr>
      <vt:lpstr>Integration and Redundancy</vt:lpstr>
      <vt:lpstr>Audit</vt:lpstr>
      <vt:lpstr>Tax</vt:lpstr>
      <vt:lpstr>Engagement Letters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R. Barrett</dc:creator>
  <cp:lastModifiedBy>Randi Spatz</cp:lastModifiedBy>
  <cp:revision>510</cp:revision>
  <cp:lastPrinted>2017-05-22T17:12:03Z</cp:lastPrinted>
  <dcterms:created xsi:type="dcterms:W3CDTF">2009-03-22T21:54:48Z</dcterms:created>
  <dcterms:modified xsi:type="dcterms:W3CDTF">2021-02-01T17:44:52Z</dcterms:modified>
</cp:coreProperties>
</file>